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69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29256085-CA6A-473A-B3AA-61501EAC1F05}" type="datetimeFigureOut">
              <a:rPr lang="el-GR" smtClean="0"/>
              <a:t>6/2/2023</a:t>
            </a:fld>
            <a:endParaRPr lang="el-G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l-G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61C76A8-A1DF-4C68-A995-A345CCF8987A}" type="slidenum">
              <a:rPr lang="el-GR" smtClean="0"/>
              <a:t>‹#›</a:t>
            </a:fld>
            <a:endParaRPr lang="el-GR"/>
          </a:p>
        </p:txBody>
      </p:sp>
    </p:spTree>
    <p:extLst>
      <p:ext uri="{BB962C8B-B14F-4D97-AF65-F5344CB8AC3E}">
        <p14:creationId xmlns:p14="http://schemas.microsoft.com/office/powerpoint/2010/main" val="3475772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9256085-CA6A-473A-B3AA-61501EAC1F05}" type="datetimeFigureOut">
              <a:rPr lang="el-GR" smtClean="0"/>
              <a:t>6/2/2023</a:t>
            </a:fld>
            <a:endParaRPr lang="el-GR"/>
          </a:p>
        </p:txBody>
      </p:sp>
      <p:sp>
        <p:nvSpPr>
          <p:cNvPr id="6" name="Footer Placeholder 5"/>
          <p:cNvSpPr>
            <a:spLocks noGrp="1"/>
          </p:cNvSpPr>
          <p:nvPr>
            <p:ph type="ftr" sz="quarter" idx="11"/>
          </p:nvPr>
        </p:nvSpPr>
        <p:spPr/>
        <p:txBody>
          <a:bodyPr/>
          <a:lstStyle/>
          <a:p>
            <a:endParaRPr lang="el-G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61C76A8-A1DF-4C68-A995-A345CCF8987A}" type="slidenum">
              <a:rPr lang="el-GR" smtClean="0"/>
              <a:t>‹#›</a:t>
            </a:fld>
            <a:endParaRPr lang="el-GR"/>
          </a:p>
        </p:txBody>
      </p:sp>
    </p:spTree>
    <p:extLst>
      <p:ext uri="{BB962C8B-B14F-4D97-AF65-F5344CB8AC3E}">
        <p14:creationId xmlns:p14="http://schemas.microsoft.com/office/powerpoint/2010/main" val="39185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29256085-CA6A-473A-B3AA-61501EAC1F05}" type="datetimeFigureOut">
              <a:rPr lang="el-GR" smtClean="0"/>
              <a:t>6/2/2023</a:t>
            </a:fld>
            <a:endParaRPr lang="el-GR"/>
          </a:p>
        </p:txBody>
      </p:sp>
      <p:sp>
        <p:nvSpPr>
          <p:cNvPr id="5" name="Footer Placeholder 4"/>
          <p:cNvSpPr>
            <a:spLocks noGrp="1"/>
          </p:cNvSpPr>
          <p:nvPr>
            <p:ph type="ftr" sz="quarter" idx="11"/>
          </p:nvPr>
        </p:nvSpPr>
        <p:spPr/>
        <p:txBody>
          <a:bodyPr/>
          <a:lstStyle/>
          <a:p>
            <a:endParaRPr lang="el-G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61C76A8-A1DF-4C68-A995-A345CCF8987A}" type="slidenum">
              <a:rPr lang="el-GR" smtClean="0"/>
              <a:t>‹#›</a:t>
            </a:fld>
            <a:endParaRPr lang="el-GR"/>
          </a:p>
        </p:txBody>
      </p:sp>
    </p:spTree>
    <p:extLst>
      <p:ext uri="{BB962C8B-B14F-4D97-AF65-F5344CB8AC3E}">
        <p14:creationId xmlns:p14="http://schemas.microsoft.com/office/powerpoint/2010/main" val="26505002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29256085-CA6A-473A-B3AA-61501EAC1F05}" type="datetimeFigureOut">
              <a:rPr lang="el-GR" smtClean="0"/>
              <a:t>6/2/2023</a:t>
            </a:fld>
            <a:endParaRPr lang="el-GR"/>
          </a:p>
        </p:txBody>
      </p:sp>
      <p:sp>
        <p:nvSpPr>
          <p:cNvPr id="5" name="Footer Placeholder 4"/>
          <p:cNvSpPr>
            <a:spLocks noGrp="1"/>
          </p:cNvSpPr>
          <p:nvPr>
            <p:ph type="ftr" sz="quarter" idx="11"/>
          </p:nvPr>
        </p:nvSpPr>
        <p:spPr/>
        <p:txBody>
          <a:bodyPr/>
          <a:lstStyle/>
          <a:p>
            <a:endParaRPr lang="el-G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61C76A8-A1DF-4C68-A995-A345CCF8987A}" type="slidenum">
              <a:rPr lang="el-GR" smtClean="0"/>
              <a:t>‹#›</a:t>
            </a:fld>
            <a:endParaRPr lang="el-GR"/>
          </a:p>
        </p:txBody>
      </p:sp>
    </p:spTree>
    <p:extLst>
      <p:ext uri="{BB962C8B-B14F-4D97-AF65-F5344CB8AC3E}">
        <p14:creationId xmlns:p14="http://schemas.microsoft.com/office/powerpoint/2010/main" val="2276616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9256085-CA6A-473A-B3AA-61501EAC1F05}" type="datetimeFigureOut">
              <a:rPr lang="el-GR" smtClean="0"/>
              <a:t>6/2/2023</a:t>
            </a:fld>
            <a:endParaRPr lang="el-GR"/>
          </a:p>
        </p:txBody>
      </p:sp>
      <p:sp>
        <p:nvSpPr>
          <p:cNvPr id="5" name="Footer Placeholder 4"/>
          <p:cNvSpPr>
            <a:spLocks noGrp="1"/>
          </p:cNvSpPr>
          <p:nvPr>
            <p:ph type="ftr" sz="quarter" idx="11"/>
          </p:nvPr>
        </p:nvSpPr>
        <p:spPr/>
        <p:txBody>
          <a:bodyPr/>
          <a:lstStyle/>
          <a:p>
            <a:endParaRPr lang="el-G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61C76A8-A1DF-4C68-A995-A345CCF8987A}" type="slidenum">
              <a:rPr lang="el-GR" smtClean="0"/>
              <a:t>‹#›</a:t>
            </a:fld>
            <a:endParaRPr lang="el-GR"/>
          </a:p>
        </p:txBody>
      </p:sp>
    </p:spTree>
    <p:extLst>
      <p:ext uri="{BB962C8B-B14F-4D97-AF65-F5344CB8AC3E}">
        <p14:creationId xmlns:p14="http://schemas.microsoft.com/office/powerpoint/2010/main" val="18585435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29256085-CA6A-473A-B3AA-61501EAC1F05}" type="datetimeFigureOut">
              <a:rPr lang="el-GR" smtClean="0"/>
              <a:t>6/2/2023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D61C76A8-A1DF-4C68-A995-A345CCF8987A}" type="slidenum">
              <a:rPr lang="el-GR" smtClean="0"/>
              <a:t>‹#›</a:t>
            </a:fld>
            <a:endParaRPr lang="el-GR"/>
          </a:p>
        </p:txBody>
      </p:sp>
    </p:spTree>
    <p:extLst>
      <p:ext uri="{BB962C8B-B14F-4D97-AF65-F5344CB8AC3E}">
        <p14:creationId xmlns:p14="http://schemas.microsoft.com/office/powerpoint/2010/main" val="10038113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29256085-CA6A-473A-B3AA-61501EAC1F05}" type="datetimeFigureOut">
              <a:rPr lang="el-GR" smtClean="0"/>
              <a:t>6/2/2023</a:t>
            </a:fld>
            <a:endParaRPr lang="el-GR"/>
          </a:p>
        </p:txBody>
      </p:sp>
      <p:sp>
        <p:nvSpPr>
          <p:cNvPr id="8" name="Footer Placeholder 7"/>
          <p:cNvSpPr>
            <a:spLocks noGrp="1"/>
          </p:cNvSpPr>
          <p:nvPr>
            <p:ph type="ftr" sz="quarter" idx="11"/>
          </p:nvPr>
        </p:nvSpPr>
        <p:spPr>
          <a:xfrm>
            <a:off x="561111" y="6391838"/>
            <a:ext cx="3644282" cy="304801"/>
          </a:xfrm>
        </p:spPr>
        <p:txBody>
          <a:bodyPr/>
          <a:lstStyle/>
          <a:p>
            <a:endParaRPr lang="el-GR"/>
          </a:p>
        </p:txBody>
      </p:sp>
      <p:sp>
        <p:nvSpPr>
          <p:cNvPr id="9" name="Slide Number Placeholder 8"/>
          <p:cNvSpPr>
            <a:spLocks noGrp="1"/>
          </p:cNvSpPr>
          <p:nvPr>
            <p:ph type="sldNum" sz="quarter" idx="12"/>
          </p:nvPr>
        </p:nvSpPr>
        <p:spPr/>
        <p:txBody>
          <a:bodyPr/>
          <a:lstStyle/>
          <a:p>
            <a:fld id="{D61C76A8-A1DF-4C68-A995-A345CCF8987A}" type="slidenum">
              <a:rPr lang="el-GR" smtClean="0"/>
              <a:t>‹#›</a:t>
            </a:fld>
            <a:endParaRPr lang="el-GR"/>
          </a:p>
        </p:txBody>
      </p:sp>
    </p:spTree>
    <p:extLst>
      <p:ext uri="{BB962C8B-B14F-4D97-AF65-F5344CB8AC3E}">
        <p14:creationId xmlns:p14="http://schemas.microsoft.com/office/powerpoint/2010/main" val="40688897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29256085-CA6A-473A-B3AA-61501EAC1F05}" type="datetimeFigureOut">
              <a:rPr lang="el-GR" smtClean="0"/>
              <a:t>6/2/2023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61C76A8-A1DF-4C68-A995-A345CCF8987A}" type="slidenum">
              <a:rPr lang="el-GR" smtClean="0"/>
              <a:t>‹#›</a:t>
            </a:fld>
            <a:endParaRPr lang="el-GR"/>
          </a:p>
        </p:txBody>
      </p:sp>
    </p:spTree>
    <p:extLst>
      <p:ext uri="{BB962C8B-B14F-4D97-AF65-F5344CB8AC3E}">
        <p14:creationId xmlns:p14="http://schemas.microsoft.com/office/powerpoint/2010/main" val="21609382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29256085-CA6A-473A-B3AA-61501EAC1F05}" type="datetimeFigureOut">
              <a:rPr lang="el-GR" smtClean="0"/>
              <a:t>6/2/2023</a:t>
            </a:fld>
            <a:endParaRPr lang="el-GR"/>
          </a:p>
        </p:txBody>
      </p:sp>
      <p:sp>
        <p:nvSpPr>
          <p:cNvPr id="5" name="Footer Placeholder 4"/>
          <p:cNvSpPr>
            <a:spLocks noGrp="1"/>
          </p:cNvSpPr>
          <p:nvPr>
            <p:ph type="ftr" sz="quarter" idx="11"/>
          </p:nvPr>
        </p:nvSpPr>
        <p:spPr/>
        <p:txBody>
          <a:bodyPr/>
          <a:lstStyle/>
          <a:p>
            <a:endParaRPr lang="el-G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61C76A8-A1DF-4C68-A995-A345CCF8987A}" type="slidenum">
              <a:rPr lang="el-GR" smtClean="0"/>
              <a:t>‹#›</a:t>
            </a:fld>
            <a:endParaRPr lang="el-GR"/>
          </a:p>
        </p:txBody>
      </p:sp>
    </p:spTree>
    <p:extLst>
      <p:ext uri="{BB962C8B-B14F-4D97-AF65-F5344CB8AC3E}">
        <p14:creationId xmlns:p14="http://schemas.microsoft.com/office/powerpoint/2010/main" val="2193906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256085-CA6A-473A-B3AA-61501EAC1F05}" type="datetimeFigureOut">
              <a:rPr lang="el-GR" smtClean="0"/>
              <a:t>6/2/2023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61C76A8-A1DF-4C68-A995-A345CCF8987A}" type="slidenum">
              <a:rPr lang="el-GR" smtClean="0"/>
              <a:t>‹#›</a:t>
            </a:fld>
            <a:endParaRPr lang="el-GR"/>
          </a:p>
        </p:txBody>
      </p:sp>
    </p:spTree>
    <p:extLst>
      <p:ext uri="{BB962C8B-B14F-4D97-AF65-F5344CB8AC3E}">
        <p14:creationId xmlns:p14="http://schemas.microsoft.com/office/powerpoint/2010/main" val="3012724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9256085-CA6A-473A-B3AA-61501EAC1F05}" type="datetimeFigureOut">
              <a:rPr lang="el-GR" smtClean="0"/>
              <a:t>6/2/2023</a:t>
            </a:fld>
            <a:endParaRPr lang="el-GR"/>
          </a:p>
        </p:txBody>
      </p:sp>
      <p:sp>
        <p:nvSpPr>
          <p:cNvPr id="5" name="Footer Placeholder 4"/>
          <p:cNvSpPr>
            <a:spLocks noGrp="1"/>
          </p:cNvSpPr>
          <p:nvPr>
            <p:ph type="ftr" sz="quarter" idx="11"/>
          </p:nvPr>
        </p:nvSpPr>
        <p:spPr/>
        <p:txBody>
          <a:bodyPr/>
          <a:lstStyle/>
          <a:p>
            <a:endParaRPr lang="el-G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61C76A8-A1DF-4C68-A995-A345CCF8987A}" type="slidenum">
              <a:rPr lang="el-GR" smtClean="0"/>
              <a:t>‹#›</a:t>
            </a:fld>
            <a:endParaRPr lang="el-GR"/>
          </a:p>
        </p:txBody>
      </p:sp>
    </p:spTree>
    <p:extLst>
      <p:ext uri="{BB962C8B-B14F-4D97-AF65-F5344CB8AC3E}">
        <p14:creationId xmlns:p14="http://schemas.microsoft.com/office/powerpoint/2010/main" val="2124667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9256085-CA6A-473A-B3AA-61501EAC1F05}" type="datetimeFigureOut">
              <a:rPr lang="el-GR" smtClean="0"/>
              <a:t>6/2/2023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61C76A8-A1DF-4C68-A995-A345CCF8987A}" type="slidenum">
              <a:rPr lang="el-GR" smtClean="0"/>
              <a:t>‹#›</a:t>
            </a:fld>
            <a:endParaRPr lang="el-GR"/>
          </a:p>
        </p:txBody>
      </p:sp>
    </p:spTree>
    <p:extLst>
      <p:ext uri="{BB962C8B-B14F-4D97-AF65-F5344CB8AC3E}">
        <p14:creationId xmlns:p14="http://schemas.microsoft.com/office/powerpoint/2010/main" val="1011559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9256085-CA6A-473A-B3AA-61501EAC1F05}" type="datetimeFigureOut">
              <a:rPr lang="el-GR" smtClean="0"/>
              <a:t>6/2/2023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D61C76A8-A1DF-4C68-A995-A345CCF8987A}" type="slidenum">
              <a:rPr lang="el-GR" smtClean="0"/>
              <a:t>‹#›</a:t>
            </a:fld>
            <a:endParaRPr lang="el-GR"/>
          </a:p>
        </p:txBody>
      </p:sp>
    </p:spTree>
    <p:extLst>
      <p:ext uri="{BB962C8B-B14F-4D97-AF65-F5344CB8AC3E}">
        <p14:creationId xmlns:p14="http://schemas.microsoft.com/office/powerpoint/2010/main" val="1361615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9256085-CA6A-473A-B3AA-61501EAC1F05}" type="datetimeFigureOut">
              <a:rPr lang="el-GR" smtClean="0"/>
              <a:t>6/2/2023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D61C76A8-A1DF-4C68-A995-A345CCF8987A}" type="slidenum">
              <a:rPr lang="el-GR" smtClean="0"/>
              <a:t>‹#›</a:t>
            </a:fld>
            <a:endParaRPr lang="el-GR"/>
          </a:p>
        </p:txBody>
      </p:sp>
    </p:spTree>
    <p:extLst>
      <p:ext uri="{BB962C8B-B14F-4D97-AF65-F5344CB8AC3E}">
        <p14:creationId xmlns:p14="http://schemas.microsoft.com/office/powerpoint/2010/main" val="3153285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256085-CA6A-473A-B3AA-61501EAC1F05}" type="datetimeFigureOut">
              <a:rPr lang="el-GR" smtClean="0"/>
              <a:t>6/2/2023</a:t>
            </a:fld>
            <a:endParaRPr lang="el-GR"/>
          </a:p>
        </p:txBody>
      </p:sp>
      <p:sp>
        <p:nvSpPr>
          <p:cNvPr id="3" name="Footer Placeholder 2"/>
          <p:cNvSpPr>
            <a:spLocks noGrp="1"/>
          </p:cNvSpPr>
          <p:nvPr>
            <p:ph type="ftr" sz="quarter" idx="11"/>
          </p:nvPr>
        </p:nvSpPr>
        <p:spPr/>
        <p:txBody>
          <a:bodyPr/>
          <a:lstStyle/>
          <a:p>
            <a:endParaRPr lang="el-G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61C76A8-A1DF-4C68-A995-A345CCF8987A}" type="slidenum">
              <a:rPr lang="el-GR" smtClean="0"/>
              <a:t>‹#›</a:t>
            </a:fld>
            <a:endParaRPr lang="el-GR"/>
          </a:p>
        </p:txBody>
      </p:sp>
    </p:spTree>
    <p:extLst>
      <p:ext uri="{BB962C8B-B14F-4D97-AF65-F5344CB8AC3E}">
        <p14:creationId xmlns:p14="http://schemas.microsoft.com/office/powerpoint/2010/main" val="2247210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9256085-CA6A-473A-B3AA-61501EAC1F05}" type="datetimeFigureOut">
              <a:rPr lang="el-GR" smtClean="0"/>
              <a:t>6/2/2023</a:t>
            </a:fld>
            <a:endParaRPr lang="el-GR"/>
          </a:p>
        </p:txBody>
      </p:sp>
      <p:sp>
        <p:nvSpPr>
          <p:cNvPr id="6" name="Footer Placeholder 5"/>
          <p:cNvSpPr>
            <a:spLocks noGrp="1"/>
          </p:cNvSpPr>
          <p:nvPr>
            <p:ph type="ftr" sz="quarter" idx="11"/>
          </p:nvPr>
        </p:nvSpPr>
        <p:spPr/>
        <p:txBody>
          <a:bodyPr/>
          <a:lstStyle/>
          <a:p>
            <a:endParaRPr lang="el-G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61C76A8-A1DF-4C68-A995-A345CCF8987A}" type="slidenum">
              <a:rPr lang="el-GR" smtClean="0"/>
              <a:t>‹#›</a:t>
            </a:fld>
            <a:endParaRPr lang="el-GR"/>
          </a:p>
        </p:txBody>
      </p:sp>
    </p:spTree>
    <p:extLst>
      <p:ext uri="{BB962C8B-B14F-4D97-AF65-F5344CB8AC3E}">
        <p14:creationId xmlns:p14="http://schemas.microsoft.com/office/powerpoint/2010/main" val="2073402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9256085-CA6A-473A-B3AA-61501EAC1F05}" type="datetimeFigureOut">
              <a:rPr lang="el-GR" smtClean="0"/>
              <a:t>6/2/2023</a:t>
            </a:fld>
            <a:endParaRPr lang="el-GR"/>
          </a:p>
        </p:txBody>
      </p:sp>
      <p:sp>
        <p:nvSpPr>
          <p:cNvPr id="6" name="Footer Placeholder 5"/>
          <p:cNvSpPr>
            <a:spLocks noGrp="1"/>
          </p:cNvSpPr>
          <p:nvPr>
            <p:ph type="ftr" sz="quarter" idx="11"/>
          </p:nvPr>
        </p:nvSpPr>
        <p:spPr/>
        <p:txBody>
          <a:bodyPr/>
          <a:lstStyle/>
          <a:p>
            <a:endParaRPr lang="el-G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61C76A8-A1DF-4C68-A995-A345CCF8987A}" type="slidenum">
              <a:rPr lang="el-GR" smtClean="0"/>
              <a:t>‹#›</a:t>
            </a:fld>
            <a:endParaRPr lang="el-GR"/>
          </a:p>
        </p:txBody>
      </p:sp>
    </p:spTree>
    <p:extLst>
      <p:ext uri="{BB962C8B-B14F-4D97-AF65-F5344CB8AC3E}">
        <p14:creationId xmlns:p14="http://schemas.microsoft.com/office/powerpoint/2010/main" val="613654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9256085-CA6A-473A-B3AA-61501EAC1F05}" type="datetimeFigureOut">
              <a:rPr lang="el-GR" smtClean="0"/>
              <a:t>6/2/2023</a:t>
            </a:fld>
            <a:endParaRPr lang="el-G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l-G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61C76A8-A1DF-4C68-A995-A345CCF8987A}" type="slidenum">
              <a:rPr lang="el-GR" smtClean="0"/>
              <a:t>‹#›</a:t>
            </a:fld>
            <a:endParaRPr lang="el-GR"/>
          </a:p>
        </p:txBody>
      </p:sp>
    </p:spTree>
    <p:extLst>
      <p:ext uri="{BB962C8B-B14F-4D97-AF65-F5344CB8AC3E}">
        <p14:creationId xmlns:p14="http://schemas.microsoft.com/office/powerpoint/2010/main" val="4061317375"/>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 id="2147483793" r:id="rId13"/>
    <p:sldLayoutId id="2147483794" r:id="rId14"/>
    <p:sldLayoutId id="2147483795" r:id="rId15"/>
    <p:sldLayoutId id="2147483796" r:id="rId16"/>
    <p:sldLayoutId id="214748379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a:t>Επικοινωνία &amp; Διαπροσωπικές σχέσεις </a:t>
            </a:r>
          </a:p>
        </p:txBody>
      </p:sp>
      <p:sp>
        <p:nvSpPr>
          <p:cNvPr id="3" name="Subtitle 2"/>
          <p:cNvSpPr>
            <a:spLocks noGrp="1"/>
          </p:cNvSpPr>
          <p:nvPr>
            <p:ph type="subTitle" idx="1"/>
          </p:nvPr>
        </p:nvSpPr>
        <p:spPr/>
        <p:txBody>
          <a:bodyPr/>
          <a:lstStyle/>
          <a:p>
            <a:r>
              <a:rPr lang="el-GR" dirty="0"/>
              <a:t>ΕΠΑΛ Γλυφάδας </a:t>
            </a:r>
          </a:p>
          <a:p>
            <a:r>
              <a:rPr lang="el-GR" dirty="0"/>
              <a:t>Ελισσάβετ Καραμανίδου</a:t>
            </a:r>
          </a:p>
        </p:txBody>
      </p:sp>
    </p:spTree>
    <p:extLst>
      <p:ext uri="{BB962C8B-B14F-4D97-AF65-F5344CB8AC3E}">
        <p14:creationId xmlns:p14="http://schemas.microsoft.com/office/powerpoint/2010/main" val="27999166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b="1" dirty="0"/>
              <a:t>Εξωτερικοί παράγοντες</a:t>
            </a:r>
            <a:endParaRPr lang="el-GR" dirty="0"/>
          </a:p>
        </p:txBody>
      </p:sp>
      <p:sp>
        <p:nvSpPr>
          <p:cNvPr id="3" name="Content Placeholder 2"/>
          <p:cNvSpPr>
            <a:spLocks noGrp="1"/>
          </p:cNvSpPr>
          <p:nvPr>
            <p:ph idx="1"/>
          </p:nvPr>
        </p:nvSpPr>
        <p:spPr/>
        <p:txBody>
          <a:bodyPr>
            <a:normAutofit fontScale="92500" lnSpcReduction="10000"/>
          </a:bodyPr>
          <a:lstStyle/>
          <a:p>
            <a:r>
              <a:rPr lang="el-GR" dirty="0"/>
              <a:t>Ο </a:t>
            </a:r>
            <a:r>
              <a:rPr lang="el-GR" b="1" dirty="0"/>
              <a:t>χρόνος: </a:t>
            </a:r>
            <a:r>
              <a:rPr lang="el-GR" dirty="0"/>
              <a:t>Το κίνητρο μεταβάλλεται με την ηλικία: ένα παιδί θα έχει σίγουρα διαφορετικά κίνητρα την περίοδο της εφηβείας του και αργότερα κατά την ενηλικίωσή του. </a:t>
            </a:r>
          </a:p>
          <a:p>
            <a:r>
              <a:rPr lang="el-GR" dirty="0"/>
              <a:t>Το </a:t>
            </a:r>
            <a:r>
              <a:rPr lang="el-GR" b="1" dirty="0"/>
              <a:t>κίνητρο </a:t>
            </a:r>
            <a:r>
              <a:rPr lang="el-GR" dirty="0"/>
              <a:t>ή το </a:t>
            </a:r>
            <a:r>
              <a:rPr lang="el-GR" b="1" dirty="0"/>
              <a:t>αντικίνητρο </a:t>
            </a:r>
            <a:r>
              <a:rPr lang="el-GR" dirty="0"/>
              <a:t>δεν είναι παρά μία κατασκευή που τη διαχειρίζονται οι δημιουργοί της. </a:t>
            </a:r>
            <a:r>
              <a:rPr lang="el-GR" b="1" dirty="0"/>
              <a:t>Το αντικίνητρο είναι ένας παράγοντας ο οποίος δεν δρα ενισχυτικά αλλά αποτρεπτικά, αποδυναμώνοντας οποιαδήποτε δραστηριότητα του ατόμου για την επίτευξη ενός σκοπού. </a:t>
            </a:r>
            <a:r>
              <a:rPr lang="el-GR" dirty="0"/>
              <a:t>Ο μαθητής ο οποίος δεν περιμένει καμία εξωτερική ανταμοιβή από την πρόοδό του στα μαθήματα μπορεί να μείνει αδιάφορος απέναντι σε αυτά, να μην προσπαθήσει κι έτσι να μην αποδώσει ανάλογα με τις ικανότητές του.</a:t>
            </a:r>
          </a:p>
          <a:p>
            <a:r>
              <a:rPr lang="el-GR" dirty="0"/>
              <a:t>Τέλος, κάθε άτομο δεν έχει κίνητρα παρά μόνο για ένα περιορισμένο αριθμό δραστηριοτήτων. Με άλλα λόγια, ένα κίνητρο εξασφαλίζει την προσπάθεια του ατόμου για ένα μικρό αριθμό στόχων.</a:t>
            </a:r>
          </a:p>
        </p:txBody>
      </p:sp>
    </p:spTree>
    <p:extLst>
      <p:ext uri="{BB962C8B-B14F-4D97-AF65-F5344CB8AC3E}">
        <p14:creationId xmlns:p14="http://schemas.microsoft.com/office/powerpoint/2010/main" val="195517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a:t>Ανάγκες </a:t>
            </a:r>
          </a:p>
        </p:txBody>
      </p:sp>
      <p:sp>
        <p:nvSpPr>
          <p:cNvPr id="3" name="Content Placeholder 2"/>
          <p:cNvSpPr>
            <a:spLocks noGrp="1"/>
          </p:cNvSpPr>
          <p:nvPr>
            <p:ph idx="1"/>
          </p:nvPr>
        </p:nvSpPr>
        <p:spPr/>
        <p:txBody>
          <a:bodyPr>
            <a:normAutofit/>
          </a:bodyPr>
          <a:lstStyle/>
          <a:p>
            <a:r>
              <a:rPr lang="el-GR" sz="2400" dirty="0"/>
              <a:t>Αυτό που κινητοποιεί την ανθρώπινη συμπεριφορά κι ωθεί τον άνθρωπο να πράξει είναι οι ανάγκες. Θα μπορούσαμε να πούμε ότι </a:t>
            </a:r>
            <a:r>
              <a:rPr lang="el-GR" sz="2400" b="1" dirty="0"/>
              <a:t>ανάγκη είναι μία κατάσταση ανισορροπίας στον οργανισμό, η οποία όταν δημιουργηθεί μπαίνει σε ενέργεια μία έντονη επιθυμία που λέγεται παρόρμηση ή κίνητρο. </a:t>
            </a:r>
            <a:r>
              <a:rPr lang="el-GR" sz="2400" dirty="0"/>
              <a:t>Όταν η ανάγκη θα έχει ικανοποιηθεί, έχουμε κορεσμό μέχρι να ξαναδημιουργηθεί.</a:t>
            </a:r>
          </a:p>
        </p:txBody>
      </p:sp>
    </p:spTree>
    <p:extLst>
      <p:ext uri="{BB962C8B-B14F-4D97-AF65-F5344CB8AC3E}">
        <p14:creationId xmlns:p14="http://schemas.microsoft.com/office/powerpoint/2010/main" val="3370435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a:t>Κίνητρα </a:t>
            </a:r>
          </a:p>
        </p:txBody>
      </p:sp>
      <p:sp>
        <p:nvSpPr>
          <p:cNvPr id="3" name="Content Placeholder 2"/>
          <p:cNvSpPr>
            <a:spLocks noGrp="1"/>
          </p:cNvSpPr>
          <p:nvPr>
            <p:ph idx="1"/>
          </p:nvPr>
        </p:nvSpPr>
        <p:spPr/>
        <p:txBody>
          <a:bodyPr>
            <a:noAutofit/>
          </a:bodyPr>
          <a:lstStyle/>
          <a:p>
            <a:r>
              <a:rPr lang="el-GR" sz="2800" b="1" dirty="0"/>
              <a:t>Κίνητρο είναι ο δυναμικός παράγοντας ο οποίος διεγείρει, καθορίζει και κατευθύνει τη συμπεριφορά του ατόμου προς ένα σκοπό. </a:t>
            </a:r>
          </a:p>
          <a:p>
            <a:r>
              <a:rPr lang="el-GR" sz="2800" dirty="0"/>
              <a:t>Διαβάζουμε ένα μάθημα, γιατί έχουμε ως κίνητρο είτε να το περάσουμε, είτε να πάρουμε έναν πολύ καλό βαθμό. Τα κίνητρα εξαρτώνται τόσο από εσωτερικούς όσο κι από εξωτερικούς παράγοντες.</a:t>
            </a:r>
          </a:p>
        </p:txBody>
      </p:sp>
    </p:spTree>
    <p:extLst>
      <p:ext uri="{BB962C8B-B14F-4D97-AF65-F5344CB8AC3E}">
        <p14:creationId xmlns:p14="http://schemas.microsoft.com/office/powerpoint/2010/main" val="2028002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b="1" dirty="0"/>
              <a:t>Εσωτερικοί παράγοντες</a:t>
            </a:r>
            <a:endParaRPr lang="el-GR" dirty="0"/>
          </a:p>
        </p:txBody>
      </p:sp>
      <p:sp>
        <p:nvSpPr>
          <p:cNvPr id="3" name="Content Placeholder 2"/>
          <p:cNvSpPr>
            <a:spLocks noGrp="1"/>
          </p:cNvSpPr>
          <p:nvPr>
            <p:ph idx="1"/>
          </p:nvPr>
        </p:nvSpPr>
        <p:spPr/>
        <p:txBody>
          <a:bodyPr>
            <a:normAutofit fontScale="85000" lnSpcReduction="10000"/>
          </a:bodyPr>
          <a:lstStyle/>
          <a:p>
            <a:r>
              <a:rPr lang="el-GR" b="1" dirty="0"/>
              <a:t>Α. Οι εσωτερικοί παράγοντες είναι ατομικές παρορμήσεις οι οποίες προσδιορίζουν τη συμπεριφορά του ατόμου και το ωθούν προς μία δραστηριότητα, η οποία του προκαλεί ευχαρίστηση και ικανοποίηση. </a:t>
            </a:r>
          </a:p>
          <a:p>
            <a:r>
              <a:rPr lang="el-GR" dirty="0"/>
              <a:t>Για παράδειγμα, το να βοηθήσουμε ένα τυφλό άτομο να περάσει το δρόμο δεν είναι κάτι που μας επιβάλλεται από εξωτερικούς κανόνες αλλά πηγάζει αποκλειστικά από εμάς. Οι εσωτερικοί παράγοντες μπορεί είναι:</a:t>
            </a:r>
          </a:p>
          <a:p>
            <a:r>
              <a:rPr lang="el-GR" dirty="0"/>
              <a:t>Η </a:t>
            </a:r>
            <a:r>
              <a:rPr lang="el-GR" b="1" dirty="0"/>
              <a:t>προσωπικότητα: </a:t>
            </a:r>
            <a:r>
              <a:rPr lang="el-GR" dirty="0"/>
              <a:t>Το κίνητρο δεν είναι ανεξάρτητο από την προσωπικότητα του ατόμου, από την άποψη ότι τα ιδιαίτερα χαρακτηριστικά του ενδυναμώνουν ή αποδυναμώνουν τα κίνητρά του. Από αυτό καταλαβαίνουμε ότι τα κίνητρα είναι προσωπικά κι ο καθένας υιοθετεί άλλη συμπεριφορά, για να  μπορέσει να ικανοποιήσει τους στόχους του. Άρα διαφορετικοί άνθρωποι έχουν διαφορετικά κίνητρα και διαφορετική συμπεριφορά. Ένα άτομο φοράει τη ζώνη ασφαλείας στο αυτοκίνητό του, για να μην πληρώσει πρόστιμο, ενώ ένα άλλο κάνει το ίδιο με σκοπό να προστατεύσει τη ζωή του σε περίπτωση ατυχήματος. Κάποιο κίνητρο δρα ενισχυτικά σε ένα άτομο ενώ ενεργεί απωθητικά σε ένα άλλο.</a:t>
            </a:r>
          </a:p>
        </p:txBody>
      </p:sp>
    </p:spTree>
    <p:extLst>
      <p:ext uri="{BB962C8B-B14F-4D97-AF65-F5344CB8AC3E}">
        <p14:creationId xmlns:p14="http://schemas.microsoft.com/office/powerpoint/2010/main" val="6087355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b="1" dirty="0"/>
              <a:t>Εσωτερικοί παράγοντες</a:t>
            </a:r>
            <a:endParaRPr lang="el-GR" dirty="0"/>
          </a:p>
        </p:txBody>
      </p:sp>
      <p:sp>
        <p:nvSpPr>
          <p:cNvPr id="3" name="Content Placeholder 2"/>
          <p:cNvSpPr>
            <a:spLocks noGrp="1"/>
          </p:cNvSpPr>
          <p:nvPr>
            <p:ph idx="1"/>
          </p:nvPr>
        </p:nvSpPr>
        <p:spPr/>
        <p:txBody>
          <a:bodyPr>
            <a:normAutofit fontScale="85000" lnSpcReduction="10000"/>
          </a:bodyPr>
          <a:lstStyle/>
          <a:p>
            <a:r>
              <a:rPr lang="el-GR" dirty="0"/>
              <a:t>• Ο </a:t>
            </a:r>
            <a:r>
              <a:rPr lang="el-GR" b="1" dirty="0"/>
              <a:t>σκοπός: </a:t>
            </a:r>
            <a:r>
              <a:rPr lang="el-GR" dirty="0"/>
              <a:t>Ο καθορισμός ενός συγκεκριμένου σκοπού είναι κεφαλαιώδους σημασίας για το κίνητρο. H αποδοχή από το άτομο ενός στόχου σαφούς και καθαρού συνιστά μία σημαντική προϋπόθεση του κινήτρου, ανεξάρτητα από οποιαδήποτε προσδοκώμενη ανταμοιβή. Αν ο σκοπός μιας ομάδας ποδοσφαίρου είναι η ισοπαλία με την αντίπαλη ομάδα, η ομόφωνη αποδοχή αυτού του σκοπού καθορίζει το κίνητρο της συγκεκριμένης ομάδας.</a:t>
            </a:r>
          </a:p>
          <a:p>
            <a:r>
              <a:rPr lang="el-GR" dirty="0"/>
              <a:t>• Τα </a:t>
            </a:r>
            <a:r>
              <a:rPr lang="el-GR" b="1" dirty="0"/>
              <a:t>πιστεύω </a:t>
            </a:r>
            <a:r>
              <a:rPr lang="el-GR" dirty="0"/>
              <a:t>και οι </a:t>
            </a:r>
            <a:r>
              <a:rPr lang="el-GR" b="1" dirty="0"/>
              <a:t>αξίες: </a:t>
            </a:r>
            <a:r>
              <a:rPr lang="el-GR" dirty="0"/>
              <a:t>Ο τρόπος με τον οποίο αντιλαμβανόμαστε τον εξωτερικό μας κόσμο και οι αξίες σύμφωνα με τις οποίες θέλουμε να διανύσουμε τη ζωή μας, επηρεάζουν τα κίνητρα και τη συμπεριφορά μας. Αν πιστεύουμε ότι ο διάλογος είναι μία σημαντική αξία των διαπροσωπικών σχέσεων, αποφεύγουμε οτιδήποτε έχει σχέση με φυσική ή λεκτική βία.</a:t>
            </a:r>
          </a:p>
          <a:p>
            <a:r>
              <a:rPr lang="el-GR" b="1" dirty="0"/>
              <a:t>• </a:t>
            </a:r>
            <a:r>
              <a:rPr lang="el-GR" dirty="0"/>
              <a:t>Οι </a:t>
            </a:r>
            <a:r>
              <a:rPr lang="el-GR" b="1" dirty="0"/>
              <a:t>ανάγκες: </a:t>
            </a:r>
            <a:r>
              <a:rPr lang="el-GR" dirty="0"/>
              <a:t>H ικανοποίηση των αναγκών μας, από το να ικανοποιήσουμε τη δίψα μας και την πείνα μας μέχρι να επιτύχουμε στο πανεπιστήμιο ή στην επαγγελματική μας καριέρα, επηρεάζει τα κίνητρα και την προσπάθειά μας να πετύχουμε τους στόχους μας.</a:t>
            </a:r>
          </a:p>
        </p:txBody>
      </p:sp>
    </p:spTree>
    <p:extLst>
      <p:ext uri="{BB962C8B-B14F-4D97-AF65-F5344CB8AC3E}">
        <p14:creationId xmlns:p14="http://schemas.microsoft.com/office/powerpoint/2010/main" val="1521169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b="1" dirty="0"/>
              <a:t>Εξωτερικοί παράγοντες</a:t>
            </a:r>
            <a:endParaRPr lang="el-GR" dirty="0"/>
          </a:p>
        </p:txBody>
      </p:sp>
      <p:sp>
        <p:nvSpPr>
          <p:cNvPr id="3" name="Content Placeholder 2"/>
          <p:cNvSpPr>
            <a:spLocks noGrp="1"/>
          </p:cNvSpPr>
          <p:nvPr>
            <p:ph idx="1"/>
          </p:nvPr>
        </p:nvSpPr>
        <p:spPr/>
        <p:txBody>
          <a:bodyPr/>
          <a:lstStyle/>
          <a:p>
            <a:r>
              <a:rPr lang="el-GR" b="1" dirty="0"/>
              <a:t>Οι εξωτερικοί παράγοντες είναι αυτοί που βρίσκονται έξω από μία δραστηριότητα και κατευθύνουν τη συμπεριφορά του ατόμου σχετικά με αυτήν τη δραστηριότητα. </a:t>
            </a:r>
            <a:r>
              <a:rPr lang="el-GR" dirty="0"/>
              <a:t>Υπάρχουν μαθητές για τους οποίους το διάβασμα δεν είναι μία εσωτερική παρόρμηση, αλλά αποτέλεσμα μίας </a:t>
            </a:r>
            <a:r>
              <a:rPr lang="el-GR" b="1" dirty="0"/>
              <a:t>εξωτερικής ενίσχυσης, παρώθησης. </a:t>
            </a:r>
            <a:r>
              <a:rPr lang="el-GR" dirty="0"/>
              <a:t>Για τους καλούς του βαθμούς μπορεί να </a:t>
            </a:r>
            <a:r>
              <a:rPr lang="el-GR" b="1" dirty="0"/>
              <a:t>ανταμειφθεί </a:t>
            </a:r>
            <a:r>
              <a:rPr lang="el-GR" dirty="0"/>
              <a:t>με μία εκδρομή, με ένα ποδήλατο. Οι εξωτερικοί παράγοντες μπορεί να είναι:</a:t>
            </a:r>
          </a:p>
        </p:txBody>
      </p:sp>
    </p:spTree>
    <p:extLst>
      <p:ext uri="{BB962C8B-B14F-4D97-AF65-F5344CB8AC3E}">
        <p14:creationId xmlns:p14="http://schemas.microsoft.com/office/powerpoint/2010/main" val="3412617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b="1" dirty="0"/>
              <a:t>Εξωτερικοί παράγοντες</a:t>
            </a:r>
            <a:endParaRPr lang="el-GR" dirty="0"/>
          </a:p>
        </p:txBody>
      </p:sp>
      <p:sp>
        <p:nvSpPr>
          <p:cNvPr id="3" name="Content Placeholder 2"/>
          <p:cNvSpPr>
            <a:spLocks noGrp="1"/>
          </p:cNvSpPr>
          <p:nvPr>
            <p:ph idx="1"/>
          </p:nvPr>
        </p:nvSpPr>
        <p:spPr/>
        <p:txBody>
          <a:bodyPr>
            <a:normAutofit fontScale="92500" lnSpcReduction="20000"/>
          </a:bodyPr>
          <a:lstStyle/>
          <a:p>
            <a:endParaRPr lang="el-GR" dirty="0"/>
          </a:p>
          <a:p>
            <a:r>
              <a:rPr lang="el-GR" dirty="0"/>
              <a:t>Το </a:t>
            </a:r>
            <a:r>
              <a:rPr lang="el-GR" b="1" dirty="0"/>
              <a:t>κοινωνικό περιβάλλον: </a:t>
            </a:r>
            <a:r>
              <a:rPr lang="el-GR" dirty="0"/>
              <a:t>Το κοινωνικό περιβάλλον πρέπει να ενισχύει τα κίνητρα, γιατί κανείς δεν προσπαθεί χωρίς στόχο και επίσης δίχως μια ιδέα των ωφελειών που θα του αποφέρει η πραγματοποίηση αυτού του στόχου. Μπορούμε λοιπόν να πούμε ότι το </a:t>
            </a:r>
            <a:r>
              <a:rPr lang="el-GR" b="1" dirty="0"/>
              <a:t>κίνητρο δεν είναι μία κατάσταση στατική, μόνιμη, αλλά μία διαδικασία δυναμική που εξελίσσεται κι αλλάζει. </a:t>
            </a:r>
            <a:r>
              <a:rPr lang="el-GR" dirty="0"/>
              <a:t>Όσο εντονότερο είναι το κίνητρο, τόσο μεγαλύτερη προσπάθεια καταβάλλει το άτομο για την επίτευξη του στόχου του. Αυτή η διαδικασία συσχετίζει το άτομο με τον κοινωνικό και υλικό του περίγυρο. Εμπλέκει επίσης την έννοια της </a:t>
            </a:r>
            <a:r>
              <a:rPr lang="el-GR" b="1" dirty="0"/>
              <a:t>προσπάθειας, </a:t>
            </a:r>
            <a:r>
              <a:rPr lang="el-GR" dirty="0"/>
              <a:t>δηλαδή αυτού του παράγοντα που ωθεί το πέρασμα από την πρόθεση να πετύχουμε ένα στόχο, στη δράση για να τον πραγματοποιήσουμε. Έτσι, το κίνητρο είναι μία διαδικασία πολύπλοκη που γεννά την προσπάθεια να φτάσουμε σε ένα στόχο και που διαρκώς την αναθερμαίνει, μέχρι την στιγμή που ο επιθυμητός στόχος θα έχει επιτευχθεί.</a:t>
            </a:r>
          </a:p>
        </p:txBody>
      </p:sp>
    </p:spTree>
    <p:extLst>
      <p:ext uri="{BB962C8B-B14F-4D97-AF65-F5344CB8AC3E}">
        <p14:creationId xmlns:p14="http://schemas.microsoft.com/office/powerpoint/2010/main" val="37260798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b="1" dirty="0"/>
              <a:t>Εξωτερικοί παράγοντες</a:t>
            </a:r>
            <a:endParaRPr lang="el-GR" dirty="0"/>
          </a:p>
        </p:txBody>
      </p:sp>
      <p:sp>
        <p:nvSpPr>
          <p:cNvPr id="3" name="Text Placeholder 2"/>
          <p:cNvSpPr>
            <a:spLocks noGrp="1"/>
          </p:cNvSpPr>
          <p:nvPr>
            <p:ph type="body" sz="half" idx="2"/>
          </p:nvPr>
        </p:nvSpPr>
        <p:spPr/>
        <p:txBody>
          <a:bodyPr>
            <a:normAutofit fontScale="85000" lnSpcReduction="10000"/>
          </a:bodyPr>
          <a:lstStyle/>
          <a:p>
            <a:r>
              <a:rPr lang="el-GR" dirty="0"/>
              <a:t>Η </a:t>
            </a:r>
            <a:r>
              <a:rPr lang="el-GR" b="1" dirty="0"/>
              <a:t>ανταμοιβή - </a:t>
            </a:r>
            <a:r>
              <a:rPr lang="el-GR" dirty="0"/>
              <a:t>το </a:t>
            </a:r>
            <a:r>
              <a:rPr lang="el-GR" b="1" dirty="0"/>
              <a:t>αποτέλεσμα: </a:t>
            </a:r>
            <a:r>
              <a:rPr lang="el-GR" dirty="0"/>
              <a:t>Κανείς δεν είναι έτοιμος να κάνει προσπάθειες χωρίς να έχει την πεποίθηση ότι είναι ικανός να επιτύχει. Η αξιολόγηση (στα σχολεία, στα πανεπιστήμια, στις επιχειρήσεις) μπορεί να είναι παράγοντας αύξησης ή μείωσης των κινήτρων. Υπάρχει μία σχέση ανάμεσα στα αποτελέσματα των προσπαθειών ενός ατόμου και σε αυτά που η κοινωνία, το σχολείο, η επιχείρηση, οι άλλοι δηλαδή του δίνουν ως αντάλλαγμα. </a:t>
            </a:r>
          </a:p>
          <a:p>
            <a:r>
              <a:rPr lang="el-GR" b="1" dirty="0"/>
              <a:t>Το άτομο αξιολογεί τη συνεισφορά / ανταμοιβή των άλλων και τη συγκρίνει με τη δική του συμβολή / ανταμοιβή. </a:t>
            </a:r>
            <a:r>
              <a:rPr lang="el-GR" dirty="0"/>
              <a:t>Αν έχει το συναίσθημα ότι τον έχουν μεταχειριστεί άδικα ή ότι τον διακρίνουν σε σχέση με τους άλλους, για λόγους άσχετους με την εργασία που προσφέρει (για φυλετικούς λόγους για παράδειγμα), οποιοδήποτε κίνητρο παύει να υπάρχει αφού η δικαίωση της προσπάθειάς του χάνεται.</a:t>
            </a:r>
          </a:p>
        </p:txBody>
      </p:sp>
    </p:spTree>
    <p:extLst>
      <p:ext uri="{BB962C8B-B14F-4D97-AF65-F5344CB8AC3E}">
        <p14:creationId xmlns:p14="http://schemas.microsoft.com/office/powerpoint/2010/main" val="1388843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b="1" dirty="0"/>
              <a:t>Εξωτερικοί παράγοντες</a:t>
            </a:r>
            <a:endParaRPr lang="el-GR" dirty="0"/>
          </a:p>
        </p:txBody>
      </p:sp>
      <p:sp>
        <p:nvSpPr>
          <p:cNvPr id="3" name="Content Placeholder 2"/>
          <p:cNvSpPr>
            <a:spLocks noGrp="1"/>
          </p:cNvSpPr>
          <p:nvPr>
            <p:ph idx="1"/>
          </p:nvPr>
        </p:nvSpPr>
        <p:spPr/>
        <p:txBody>
          <a:bodyPr>
            <a:normAutofit/>
          </a:bodyPr>
          <a:lstStyle/>
          <a:p>
            <a:r>
              <a:rPr lang="el-GR" dirty="0"/>
              <a:t>Χωρίς κίνητρο, οποιαδήποτε κοινωνική δραστηριότητα (ατομική ή συλλογική) δεν μπορεί παρά να οδηγήσει σε μηδαμινό αποτέλεσμα. </a:t>
            </a:r>
            <a:r>
              <a:rPr lang="el-GR" b="1" dirty="0"/>
              <a:t>H αξία ενός κινήτρου καθορίζεται από το αποτέλεσμά του. </a:t>
            </a:r>
            <a:r>
              <a:rPr lang="el-GR" dirty="0"/>
              <a:t>Σε έναν εργασιακό χώρο για παράδειγμα, η ικανότητα ενός εργαζομένου αποτελεί μια αναγκαία όχι όμως και ικανή προϋπόθεση, για να είναι αποδοτικός. Η απόδοση αυτού του εργαζομένου εξαρτάται σε πολύ μεγάλο βαθμό από το κίνητρο, που του προσφέρει η πραγματοποίηση της εργασίας που του έχει ανατεθεί. Ένα τέτοιο κίνητρο μπορεί να έχει τόσο μια υλική ανταμοιβή (μισθολογική αύξηση, επιπρόσθετες αμοιβές ή </a:t>
            </a:r>
            <a:r>
              <a:rPr lang="el-GR" dirty="0" err="1"/>
              <a:t>bonus</a:t>
            </a:r>
            <a:r>
              <a:rPr lang="el-GR" dirty="0"/>
              <a:t>, κτλ.) όσο και μία συμβολική (ιεραρχική αναβάθμιση μέσα στην επιχείρηση, ανάληψη περισσότερων ευθυνών, κ.λπ.).</a:t>
            </a:r>
          </a:p>
        </p:txBody>
      </p:sp>
    </p:spTree>
    <p:extLst>
      <p:ext uri="{BB962C8B-B14F-4D97-AF65-F5344CB8AC3E}">
        <p14:creationId xmlns:p14="http://schemas.microsoft.com/office/powerpoint/2010/main" val="37246900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569</TotalTime>
  <Words>1110</Words>
  <Application>Microsoft Office PowerPoint</Application>
  <PresentationFormat>Ευρεία οθόνη</PresentationFormat>
  <Paragraphs>30</Paragraphs>
  <Slides>10</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10</vt:i4>
      </vt:variant>
    </vt:vector>
  </HeadingPairs>
  <TitlesOfParts>
    <vt:vector size="14" baseType="lpstr">
      <vt:lpstr>Arial</vt:lpstr>
      <vt:lpstr>Century Gothic</vt:lpstr>
      <vt:lpstr>Wingdings 3</vt:lpstr>
      <vt:lpstr>Ion Boardroom</vt:lpstr>
      <vt:lpstr>Επικοινωνία &amp; Διαπροσωπικές σχέσεις </vt:lpstr>
      <vt:lpstr>Ανάγκες </vt:lpstr>
      <vt:lpstr>Κίνητρα </vt:lpstr>
      <vt:lpstr>Εσωτερικοί παράγοντες</vt:lpstr>
      <vt:lpstr>Εσωτερικοί παράγοντες</vt:lpstr>
      <vt:lpstr>Εξωτερικοί παράγοντες</vt:lpstr>
      <vt:lpstr>Εξωτερικοί παράγοντες</vt:lpstr>
      <vt:lpstr>Εξωτερικοί παράγοντες</vt:lpstr>
      <vt:lpstr>Εξωτερικοί παράγοντες</vt:lpstr>
      <vt:lpstr>Εξωτερικοί παράγοντες</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Επικοινωνία &amp; Διαπροσωπικές σχέσεις </dc:title>
  <dc:creator>elkaramanidou@gmail.com</dc:creator>
  <cp:lastModifiedBy>ΕΛΙΣΣΑΒΕΤ ΚΑΡΑΜΑΝΙΔΟΥ</cp:lastModifiedBy>
  <cp:revision>4</cp:revision>
  <dcterms:created xsi:type="dcterms:W3CDTF">2021-02-17T09:17:27Z</dcterms:created>
  <dcterms:modified xsi:type="dcterms:W3CDTF">2023-02-06T17:58:35Z</dcterms:modified>
</cp:coreProperties>
</file>